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16" r:id="rId3"/>
    <p:sldId id="266" r:id="rId4"/>
    <p:sldId id="284" r:id="rId5"/>
    <p:sldId id="356" r:id="rId6"/>
    <p:sldId id="285" r:id="rId7"/>
    <p:sldId id="286" r:id="rId8"/>
    <p:sldId id="290" r:id="rId9"/>
    <p:sldId id="291" r:id="rId10"/>
    <p:sldId id="302" r:id="rId11"/>
    <p:sldId id="300" r:id="rId12"/>
    <p:sldId id="347" r:id="rId13"/>
    <p:sldId id="348" r:id="rId14"/>
    <p:sldId id="301" r:id="rId15"/>
    <p:sldId id="292" r:id="rId16"/>
    <p:sldId id="303" r:id="rId17"/>
    <p:sldId id="296" r:id="rId18"/>
    <p:sldId id="304" r:id="rId19"/>
    <p:sldId id="295" r:id="rId20"/>
    <p:sldId id="359" r:id="rId21"/>
    <p:sldId id="336" r:id="rId22"/>
    <p:sldId id="353" r:id="rId23"/>
    <p:sldId id="355" r:id="rId24"/>
    <p:sldId id="350" r:id="rId25"/>
    <p:sldId id="360" r:id="rId26"/>
    <p:sldId id="361" r:id="rId27"/>
    <p:sldId id="362" r:id="rId28"/>
    <p:sldId id="363" r:id="rId29"/>
    <p:sldId id="368" r:id="rId30"/>
    <p:sldId id="364" r:id="rId31"/>
    <p:sldId id="365" r:id="rId32"/>
    <p:sldId id="366" r:id="rId33"/>
    <p:sldId id="346" r:id="rId34"/>
    <p:sldId id="345" r:id="rId35"/>
    <p:sldId id="381" r:id="rId36"/>
    <p:sldId id="367" r:id="rId37"/>
    <p:sldId id="370" r:id="rId38"/>
    <p:sldId id="371" r:id="rId39"/>
    <p:sldId id="382" r:id="rId4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aksandra V. Hauryliuk" initials="AVH" lastIdx="1" clrIdx="0">
    <p:extLst>
      <p:ext uri="{19B8F6BF-5375-455C-9EA6-DF929625EA0E}">
        <p15:presenceInfo xmlns:p15="http://schemas.microsoft.com/office/powerpoint/2012/main" userId="S-1-5-21-772351665-3990120225-1902350714-1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77076" autoAdjust="0"/>
  </p:normalViewPr>
  <p:slideViewPr>
    <p:cSldViewPr snapToGrid="0">
      <p:cViewPr varScale="1">
        <p:scale>
          <a:sx n="88" d="100"/>
          <a:sy n="88" d="100"/>
        </p:scale>
        <p:origin x="1614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93D4-5FAF-4887-8495-08510682611B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79434-39FC-4C2C-9870-19A102832AE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080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9300" marR="63500" indent="800100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160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1520"/>
              </a:spcAft>
            </a:pPr>
            <a:endParaRPr lang="ru-RU" sz="1800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213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11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6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11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102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ru-RU" sz="1800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ru-RU" sz="1800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ru-RU" sz="1800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11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681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44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0373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898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5402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0881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7185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7478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383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4501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7557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4328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C2D2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156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3198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C940E-4272-9EA7-3AAB-ACEFE39F7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CF6231-C0CA-30F1-722B-B38895134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E058D2-4B67-B553-D92B-8969A8285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B4E31E-586E-1DA0-CF07-07973516B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822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6089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345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554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4065" marR="75565" indent="189230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89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11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56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4065" marR="75565" indent="381635" algn="just">
              <a:lnSpc>
                <a:spcPts val="1610"/>
              </a:lnSpc>
              <a:spcAft>
                <a:spcPts val="1500"/>
              </a:spcAft>
            </a:pPr>
            <a:endParaRPr lang="x-none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838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111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79434-39FC-4C2C-9870-19A102832AE4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997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890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71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63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048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92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494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49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0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98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395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466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80A0A8-C9AB-4994-A6E1-E89F55818EB9}" type="datetimeFigureOut">
              <a:rPr lang="x-none" smtClean="0"/>
              <a:t>24.02.2025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4006857-37E5-4ADE-B238-C1652938BAA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924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7439E-4A99-106D-3799-C31C0FEB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620" y="1143000"/>
            <a:ext cx="7638428" cy="27660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ПРОФСОЮЗНАЯ КОНФЕРЕНЦИЯ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747A21-B643-6FB0-C3BF-EB2760380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14" y="4183380"/>
            <a:ext cx="8065970" cy="165136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здравоохранения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«Минский городской клинический онкологический центр»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06.02.2025 г.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</a:t>
            </a:r>
            <a:endParaRPr lang="x-non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4524F-E250-A3A7-EF4B-64A8523E9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6514" y="1028736"/>
            <a:ext cx="2473694" cy="2400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524A57-DA3D-42AA-9F65-4C76F7663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10381" r="9085" b="20666"/>
          <a:stretch/>
        </p:blipFill>
        <p:spPr>
          <a:xfrm>
            <a:off x="7979229" y="3703320"/>
            <a:ext cx="3864429" cy="19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70560" y="176212"/>
            <a:ext cx="11196202" cy="6586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24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Положению</a:t>
            </a:r>
            <a:r>
              <a:rPr lang="ru-RU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 оказании материальной помощи 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профбюджета производятся выплаты: </a:t>
            </a:r>
          </a:p>
          <a:p>
            <a:pPr marL="0" indent="0">
              <a:buNone/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заключении брака;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рождении ребенка;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компенсация стоимости путевок в санатории и ДОЛ;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 Дню Матери и Дню Отца семьям воспитывающим 3-х и более детей, матерям и отцам, воспитывающим детей-инвалидов, неполным семьям.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Коллективным договором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смотрах-конкурсах, районных, городских и др. уровня спортивных мероприятиях все участники поощряются как из средств профкома, так и нанимателя.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599" y="276224"/>
            <a:ext cx="11257163" cy="59150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наставничества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молодых специалистов – 19 наставников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составлены соглашения о трудовом сотрудничестве между наставником, молодым специалистом и нанимателем;</a:t>
            </a:r>
          </a:p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разработаны индивидуальные программы наставничества;</a:t>
            </a:r>
          </a:p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оказывалась помощь в освоении профессии;</a:t>
            </a:r>
          </a:p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были созданы условия для адаптации молодого работника в трудовом коллективе.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Коллективном договоре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нормы о: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одействии в выделении жилья;</a:t>
            </a:r>
          </a:p>
          <a:p>
            <a:pPr marL="0" indent="0">
              <a:buNone/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выплатах при принятии на работу молодых специалистов;</a:t>
            </a:r>
          </a:p>
          <a:p>
            <a:pPr marL="0" indent="0">
              <a:buNone/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вступлении в брак;</a:t>
            </a:r>
          </a:p>
          <a:p>
            <a:pPr marL="0" indent="0">
              <a:buNone/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рождении ребенка.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0332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F9E946-FD52-4732-B05D-B678BC7B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19" name="Заголовок 10">
            <a:extLst>
              <a:ext uri="{FF2B5EF4-FFF2-40B4-BE49-F238E27FC236}">
                <a16:creationId xmlns:a16="http://schemas.microsoft.com/office/drawing/2014/main" id="{09CCB8CB-27AE-468B-A372-7030DF55A647}"/>
              </a:ext>
            </a:extLst>
          </p:cNvPr>
          <p:cNvSpPr txBox="1">
            <a:spLocks/>
          </p:cNvSpPr>
          <p:nvPr/>
        </p:nvSpPr>
        <p:spPr>
          <a:xfrm>
            <a:off x="7425559" y="-35716"/>
            <a:ext cx="5251805" cy="1334164"/>
          </a:xfrm>
          <a:prstGeom prst="rect">
            <a:avLst/>
          </a:prstGeom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Диалоговая площадка </a:t>
            </a:r>
          </a:p>
          <a:p>
            <a:pPr algn="ctr">
              <a:lnSpc>
                <a:spcPct val="15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«Будущее строить молодым» </a:t>
            </a:r>
            <a:endParaRPr b="1" dirty="0" lang="ru-BY" sz="28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8D3C01-5C89-4435-B24D-6C35E1F7C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16"/>
            <a:ext cx="7425559" cy="43509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4EA022-BC16-43FD-BF02-85419F4181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/>
          <a:stretch/>
        </p:blipFill>
        <p:spPr>
          <a:xfrm>
            <a:off x="-113250" y="3763403"/>
            <a:ext cx="7652057" cy="40271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E39B7A-443D-47AA-B3D3-DAE8F493C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96" y="1298448"/>
            <a:ext cx="5084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1E0FE35-65DF-44C1-B2D4-83784F84B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3276" y="683908"/>
            <a:ext cx="7315200" cy="914400"/>
          </a:xfrm>
        </p:spPr>
        <p:txBody>
          <a:bodyPr/>
          <a:lstStyle/>
          <a:p>
            <a:endParaRPr lang="ru-BY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96B485-AAC2-48BC-A6F0-8990F85121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93" y="979305"/>
            <a:ext cx="3551129" cy="468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3C0DD8-8EC5-49F4-9235-ABB433A3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3389F3F-C207-4C3B-BE12-D9BEE6385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30" y="429959"/>
            <a:ext cx="3062452" cy="40832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A04894-952A-4F60-8C74-5D52CA01E8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01" y="3138149"/>
            <a:ext cx="3042745" cy="425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Текст 2">
            <a:extLst>
              <a:ext uri="{FF2B5EF4-FFF2-40B4-BE49-F238E27FC236}">
                <a16:creationId xmlns:a16="http://schemas.microsoft.com/office/drawing/2014/main" id="{B085E215-EAA5-4BE8-976B-AD4C4B848219}"/>
              </a:ext>
            </a:extLst>
          </p:cNvPr>
          <p:cNvSpPr txBox="1">
            <a:spLocks/>
          </p:cNvSpPr>
          <p:nvPr/>
        </p:nvSpPr>
        <p:spPr>
          <a:xfrm>
            <a:off x="6668535" y="327292"/>
            <a:ext cx="5546506" cy="6520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«Акция «Партизанский дуб»</a:t>
            </a:r>
            <a:endParaRPr lang="ru-BY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4079" y="566737"/>
            <a:ext cx="10972683" cy="5724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вопрос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обращений по жилищному вопросу;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 получили 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общежитие УП «Жилздрав»;</a:t>
            </a:r>
          </a:p>
          <a:p>
            <a:pPr marL="0" indent="0">
              <a:buNone/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человека получили общежитие в других организациях;</a:t>
            </a:r>
          </a:p>
          <a:p>
            <a:pPr marL="0" indent="0">
              <a:buNone/>
            </a:pPr>
            <a:r>
              <a:rPr lang="ru-RU" sz="18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на очереди на настоящее время.</a:t>
            </a:r>
          </a:p>
          <a:p>
            <a:pPr marL="0" indent="0">
              <a:buNone/>
            </a:pP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Сотрудничаем: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 «Жилздрав»;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 «Минские городские общежития»;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УО «БГМУ»;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ОАО «МАПИД».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3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1519" y="219074"/>
            <a:ext cx="11135243" cy="69151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</a:t>
            </a:r>
          </a:p>
          <a:p>
            <a:pPr marL="0" indent="0">
              <a:buNone/>
            </a:pPr>
            <a:r>
              <a:rPr lang="ru-RU" sz="19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работниками требований по охране труда осуществляется: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в соответствии с СУ ОТ должностными лицами;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ответственными за организацию работы на участках повышенной опасности;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руководителями структурных подразделений;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работниками охраны труда;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председателем профсоюзной организации;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 инспекторами по охране труда.</a:t>
            </a:r>
          </a:p>
          <a:p>
            <a:pPr marL="0" indent="0">
              <a:buNone/>
            </a:pP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о порядке осуществления контроля за соблюдением работниками требований по охране труда в организации и структурных подразделениях центра, разработанной в соответствии с </a:t>
            </a:r>
            <a:r>
              <a:rPr lang="ru-RU" sz="19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МТ и СЗ Республики Беларусь от 15.05.2020 №51.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планы: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несчастных случаев на производстве и профессиональных заболеваний;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улучшению условий и охраны труда;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повышению уровня противопожарной защиты;</a:t>
            </a:r>
          </a:p>
          <a:p>
            <a:pPr marL="0" indent="0">
              <a:buNone/>
            </a:pP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 реализации требований Директивы Президента РБ от 11 марта 2004 г №1 «О мерах по укреплению общественной безопасности и дисциплины»;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проведению внутренних аудитов системы управления охраной труда.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0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70559" y="-923924"/>
            <a:ext cx="11196203" cy="8058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</a:t>
            </a:r>
          </a:p>
          <a:p>
            <a:pPr algn="ctr"/>
            <a:endParaRPr lang="ru-RU" sz="2400" b="1" kern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Избраны 34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инспектора по охране труда, которые у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частвуют в проводимом периодическом контроле по охране труда.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носит плановый характер и осуществляется в соответствии с действующим законодательством и локальными нормативными правовыми актами.</a:t>
            </a:r>
          </a:p>
          <a:p>
            <a:pPr marL="0" indent="0">
              <a:buNone/>
            </a:pPr>
            <a:r>
              <a:rPr lang="ru-RU" sz="2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содержит нормы: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обеспечению нанимателем условий для работы общественных инспекторов по охране труда;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ежеквартальном поощрении их за эффективную работу.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9759" y="-390524"/>
            <a:ext cx="11247003" cy="7134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kern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едицинские осмотры:</a:t>
            </a:r>
          </a:p>
          <a:p>
            <a:pPr marL="0" indent="0">
              <a:buNone/>
            </a:pP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предварительные;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периодические.</a:t>
            </a:r>
          </a:p>
          <a:p>
            <a:pPr marL="0" indent="0">
              <a:buNone/>
            </a:pP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«О состоянии заболеваемости и производственного травматизма сотрудников центра, о выполнении мероприятий по улучшению условий труда, оздоровлению и снижению заболеваемости с временной нетрудоспособностью в центре»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заседаниях профкома дважды в год.</a:t>
            </a:r>
          </a:p>
          <a:p>
            <a:pPr marL="0" indent="0">
              <a:buNone/>
            </a:pPr>
            <a:endParaRPr lang="ru-RU" sz="2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Коллективному договору сотрудники получают молоко и сок.</a:t>
            </a:r>
          </a:p>
          <a:p>
            <a:pPr marL="0" indent="0">
              <a:buNone/>
            </a:pPr>
            <a:r>
              <a:rPr lang="ru-RU" sz="2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 о фонде помощи осуществляется материальная поддержка: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длительной болезнью (более 30 дней);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компенсация стоимости путевок на оздоровление, как сотрудников, так и их детей.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5236" y="331596"/>
            <a:ext cx="4909955" cy="64597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Президиума Республиканского комитета Белорусского профсоюза работников здравоохранения от 28.10.2020г. № 397 </a:t>
            </a:r>
            <a:endParaRPr lang="ru-RU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3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долевого участия</a:t>
            </a:r>
          </a:p>
          <a:p>
            <a:pPr marL="0" indent="0" algn="ctr">
              <a:buNone/>
            </a:pPr>
            <a:endParaRPr lang="ru-RU" sz="13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средства УП «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Белпрофсоюзкурорт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средства Минского городского комитета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б.в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средства первичной профсоюзной организации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</a:t>
            </a:r>
          </a:p>
          <a:p>
            <a:pPr marL="0" indent="0" algn="ctr">
              <a:buNone/>
            </a:pPr>
            <a:endParaRPr lang="ru-RU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сотрудников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приобрели путевки через комиссию по оздоровлению;</a:t>
            </a:r>
          </a:p>
          <a:p>
            <a:pPr marL="0" indent="0"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сотрудников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самостоятельно;</a:t>
            </a:r>
          </a:p>
          <a:p>
            <a:pPr marL="0" indent="0"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сотрудника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 санатории матери и ребенка;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детей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детские санатории;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сотрудников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водогрязелечебницы;</a:t>
            </a:r>
            <a:endParaRPr lang="ru-RU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 ДОЛ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F9D99E93-2973-4A9D-A0FC-194D38DA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48" y="0"/>
            <a:ext cx="6956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3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1119" y="90435"/>
            <a:ext cx="12006999" cy="6611816"/>
          </a:xfrm>
        </p:spPr>
        <p:txBody>
          <a:bodyPr>
            <a:normAutofit/>
          </a:bodyPr>
          <a:lstStyle/>
          <a:p>
            <a:pPr marL="685800" indent="0" algn="ctr">
              <a:lnSpc>
                <a:spcPts val="1400"/>
              </a:lnSpc>
              <a:spcAft>
                <a:spcPts val="152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Культурно-массовая и физкультурно-оздоровительная работа</a:t>
            </a:r>
            <a:endParaRPr lang="x-none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0" algn="l">
              <a:lnSpc>
                <a:spcPts val="1610"/>
              </a:lnSpc>
              <a:spcAft>
                <a:spcPts val="1500"/>
              </a:spcAft>
              <a:buNone/>
            </a:pPr>
            <a:r>
              <a:rPr lang="ru-RU" sz="1800" b="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организация поздравления юбиляров, торжественных мероприятий, туристических поездок, проведение культурно-массовой и физкультурно-оздоровительной работы.</a:t>
            </a:r>
          </a:p>
          <a:p>
            <a:pPr marL="774065" marR="75565" indent="0" algn="l">
              <a:lnSpc>
                <a:spcPts val="1610"/>
              </a:lnSpc>
              <a:spcAft>
                <a:spcPts val="150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профкоме работает комиссия по культурно-массовой и физкультурно-оздоровительной работе. Деятельность комиссии достаточно масштабна, разнообразна и носит плановый характер.</a:t>
            </a:r>
          </a:p>
          <a:p>
            <a:pPr marL="774065" marR="75565" indent="0" algn="l">
              <a:lnSpc>
                <a:spcPts val="1610"/>
              </a:lnSpc>
              <a:spcAft>
                <a:spcPts val="150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Коллективном договоре предусмотрены пункты, направленные на поощрение профсоюзных активистов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из средств профкома, так и нанимателем. А также не остаются без внимания:</a:t>
            </a:r>
          </a:p>
          <a:p>
            <a:pPr marL="774065" marR="75565" indent="0" algn="l">
              <a:lnSpc>
                <a:spcPts val="1610"/>
              </a:lnSpc>
              <a:spcAft>
                <a:spcPts val="1500"/>
              </a:spcAft>
              <a:buNone/>
            </a:pPr>
            <a:r>
              <a:rPr lang="ru-RU" sz="1800" b="0" spc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юбиляры (в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этом году мы поздравили 59 юбиляров). Им были вручены цветы и произведены выплаты);</a:t>
            </a:r>
          </a:p>
          <a:p>
            <a:pPr marL="774065" marR="75565" indent="0" algn="l">
              <a:lnSpc>
                <a:spcPts val="1610"/>
              </a:lnSpc>
              <a:spcAft>
                <a:spcPts val="15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ветераны ВОВ (б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ыло организовано посещение на дому с вручением цветов, памятных подарков, материальной помощи).</a:t>
            </a:r>
          </a:p>
        </p:txBody>
      </p:sp>
    </p:spTree>
    <p:extLst>
      <p:ext uri="{BB962C8B-B14F-4D97-AF65-F5344CB8AC3E}">
        <p14:creationId xmlns:p14="http://schemas.microsoft.com/office/powerpoint/2010/main" val="145066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8CC3D-6C35-3795-0F2E-A60CC0339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067D65-1CAB-0D1F-BF9F-51F765386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13614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</a:t>
            </a:r>
            <a:endParaRPr lang="x-none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0020" y="2693489"/>
            <a:ext cx="8366760" cy="314125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Кондратович В.А.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главный врач МГКОЦ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Шило В.Д.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председатель РК БСРЗ</a:t>
            </a:r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Будревич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Г.С.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МГК БСРЗ</a:t>
            </a:r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Зябликова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Е.О.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заместитель главного врача по идеологии</a:t>
            </a:r>
          </a:p>
          <a:p>
            <a:pPr>
              <a:lnSpc>
                <a:spcPct val="110000"/>
              </a:lnSpc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Маньковская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председатель профсоюзного комитета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E4524F-E250-A3A7-EF4B-64A8523E9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9374" y="925866"/>
            <a:ext cx="2473694" cy="2400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1F056-23AC-42F9-8132-A415EA25E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10381" r="9085" b="20666"/>
          <a:stretch/>
        </p:blipFill>
        <p:spPr>
          <a:xfrm>
            <a:off x="8108639" y="3714206"/>
            <a:ext cx="3864429" cy="19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8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85" y="36513"/>
            <a:ext cx="7064815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450" y="925830"/>
            <a:ext cx="4171950" cy="5006340"/>
          </a:xfrm>
        </p:spPr>
        <p:txBody>
          <a:bodyPr anchor="ctr"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с 90-летием бывшей сотрудницы учреждения, врача-рентгенолога Бабич  Нины Петровны, которая более 40 лет проработала в учреждении, став мудрым наставником для многих поколений сотрудников.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09793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F9E946-FD52-4732-B05D-B678BC7B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BY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7167A9-A609-47BD-8A3D-4F7882B55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34" y="1680233"/>
            <a:ext cx="3896060" cy="5194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431B8C-7994-4C3F-B6D5-2BC5F3083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" y="2183370"/>
            <a:ext cx="3505973" cy="4674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F1F8AB-B94A-4FC2-8F8B-8B73E2F0F5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16" t="51"/>
          <a:stretch/>
        </p:blipFill>
        <p:spPr>
          <a:xfrm>
            <a:off x="3591627" y="0"/>
            <a:ext cx="3933885" cy="33691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A65A4E-4DDF-4151-AE5B-80C742FCCD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l="-1" r="49" t="76"/>
          <a:stretch/>
        </p:blipFill>
        <p:spPr>
          <a:xfrm>
            <a:off x="12579" y="0"/>
            <a:ext cx="3511673" cy="3480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04DAA0-E0AE-4CEF-A919-150B8FF56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94" y="929062"/>
            <a:ext cx="4629150" cy="5928938"/>
          </a:xfrm>
          <a:prstGeom prst="rect">
            <a:avLst/>
          </a:prstGeom>
        </p:spPr>
      </p:pic>
      <p:sp>
        <p:nvSpPr>
          <p:cNvPr id="19" name="Заголовок 10">
            <a:extLst>
              <a:ext uri="{FF2B5EF4-FFF2-40B4-BE49-F238E27FC236}">
                <a16:creationId xmlns:a16="http://schemas.microsoft.com/office/drawing/2014/main" id="{09CCB8CB-27AE-468B-A372-7030DF55A647}"/>
              </a:ext>
            </a:extLst>
          </p:cNvPr>
          <p:cNvSpPr txBox="1">
            <a:spLocks/>
          </p:cNvSpPr>
          <p:nvPr/>
        </p:nvSpPr>
        <p:spPr>
          <a:xfrm>
            <a:off x="7108372" y="-255475"/>
            <a:ext cx="4985658" cy="1267846"/>
          </a:xfrm>
          <a:prstGeom prst="rect">
            <a:avLst/>
          </a:prstGeom>
          <a:noFill/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2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поездка</a:t>
            </a:r>
          </a:p>
          <a:p>
            <a:pPr algn="ctr"/>
            <a:r>
              <a:rPr b="1" dirty="0" lang="ru-RU" sz="2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«ГАСТРОНОМИЧЕСКИЙ РАЙ И ТАЙНЫ ЗАМКОВ»</a:t>
            </a:r>
            <a:endParaRPr b="1" dirty="0" lang="ru-BY" sz="24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1515050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26508-3573-46D0-8334-F96DB1194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/>
          <a:stretch/>
        </p:blipFill>
        <p:spPr>
          <a:xfrm>
            <a:off x="0" y="2869311"/>
            <a:ext cx="6642537" cy="3988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9460E6-D225-45D8-BDAD-623D70558B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 l="68" r="72" t="85"/>
          <a:stretch/>
        </p:blipFill>
        <p:spPr>
          <a:xfrm>
            <a:off x="8022772" y="1139845"/>
            <a:ext cx="4093028" cy="56381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BC0000-647D-487D-ABBA-6793740901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" t="81"/>
          <a:stretch/>
        </p:blipFill>
        <p:spPr>
          <a:xfrm>
            <a:off x="0" y="0"/>
            <a:ext cx="4776896" cy="32769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B079CC-76E7-4D0E-A7CD-060A228E17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l="1" r="32" t="-537"/>
          <a:stretch/>
        </p:blipFill>
        <p:spPr>
          <a:xfrm>
            <a:off x="4776896" y="0"/>
            <a:ext cx="3834965" cy="4065893"/>
          </a:xfrm>
          <a:prstGeom prst="rect">
            <a:avLst/>
          </a:prstGeom>
        </p:spPr>
      </p:pic>
      <p:sp>
        <p:nvSpPr>
          <p:cNvPr id="16" name="Заголовок 10">
            <a:extLst>
              <a:ext uri="{FF2B5EF4-FFF2-40B4-BE49-F238E27FC236}">
                <a16:creationId xmlns:a16="http://schemas.microsoft.com/office/drawing/2014/main" id="{3C828922-3FC5-4941-9BD6-024A9956F6FB}"/>
              </a:ext>
            </a:extLst>
          </p:cNvPr>
          <p:cNvSpPr txBox="1">
            <a:spLocks/>
          </p:cNvSpPr>
          <p:nvPr/>
        </p:nvSpPr>
        <p:spPr>
          <a:xfrm>
            <a:off x="8022772" y="0"/>
            <a:ext cx="4702628" cy="1308644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Сплав на байдарках </a:t>
            </a:r>
          </a:p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 реке </a:t>
            </a:r>
            <a:r>
              <a:rPr b="1" dirty="0" err="1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Ислочь</a:t>
            </a:r>
            <a:endParaRPr b="1" dirty="0" lang="ru-BY" sz="28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823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0" y="114300"/>
            <a:ext cx="4991100" cy="1863090"/>
          </a:xfrm>
        </p:spPr>
        <p:txBody>
          <a:bodyPr anchor="t">
            <a:normAutofit/>
          </a:bodyPr>
          <a:lstStyle/>
          <a:p>
            <a:r>
              <a:rPr lang="ru-RU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Ислочь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парк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" y="9579"/>
            <a:ext cx="5995988" cy="4356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17" y="913093"/>
            <a:ext cx="5279683" cy="3627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05" y="3201266"/>
            <a:ext cx="5715000" cy="36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6697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17" y="140258"/>
            <a:ext cx="3869702" cy="2879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50" y="2556050"/>
            <a:ext cx="5673969" cy="4161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137"/>
          <a:stretch/>
        </p:blipFill>
        <p:spPr>
          <a:xfrm>
            <a:off x="0" y="107980"/>
            <a:ext cx="3102430" cy="48961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47" y="140258"/>
            <a:ext cx="4807753" cy="61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0">
            <a:extLst>
              <a:ext uri="{FF2B5EF4-FFF2-40B4-BE49-F238E27FC236}">
                <a16:creationId xmlns:a16="http://schemas.microsoft.com/office/drawing/2014/main" id="{3C828922-3FC5-4941-9BD6-024A9956F6FB}"/>
              </a:ext>
            </a:extLst>
          </p:cNvPr>
          <p:cNvSpPr txBox="1">
            <a:spLocks/>
          </p:cNvSpPr>
          <p:nvPr/>
        </p:nvSpPr>
        <p:spPr>
          <a:xfrm>
            <a:off x="7336219" y="171450"/>
            <a:ext cx="4855781" cy="13735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«Поздравим Маму вместе»</a:t>
            </a:r>
            <a:endParaRPr lang="ru-BY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61D3B-92C7-4E88-B903-9BA266D7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3D7519-C7B4-4445-BDBF-B6F6BC9E6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545021"/>
            <a:ext cx="51435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13FA14-F2B8-4BBE-9594-40F0A0093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69" y="0"/>
            <a:ext cx="3018438" cy="40245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C1F18-9CF9-4670-96AA-420624316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27" y="2909498"/>
            <a:ext cx="3254922" cy="43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" y="1674000"/>
            <a:ext cx="3512820" cy="51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44" y="0"/>
            <a:ext cx="4141470" cy="4514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-1"/>
            <a:ext cx="5268686" cy="7024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87" y="2544912"/>
            <a:ext cx="3412127" cy="43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3557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F9E946-FD52-4732-B05D-B678BC7B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17" name="Заголовок 10">
            <a:extLst>
              <a:ext uri="{FF2B5EF4-FFF2-40B4-BE49-F238E27FC236}">
                <a16:creationId xmlns:a16="http://schemas.microsoft.com/office/drawing/2014/main" id="{684F8DCF-6637-4CA7-A26D-95202182CC08}"/>
              </a:ext>
            </a:extLst>
          </p:cNvPr>
          <p:cNvSpPr txBox="1">
            <a:spLocks/>
          </p:cNvSpPr>
          <p:nvPr/>
        </p:nvSpPr>
        <p:spPr>
          <a:xfrm>
            <a:off x="5997219" y="-170326"/>
            <a:ext cx="4653289" cy="1227017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2000">
                <a:solidFill>
                  <a:srgbClr val="2C2D2E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ДЕНЬ </a:t>
            </a:r>
          </a:p>
          <a:p>
            <a:pPr algn="ctr"/>
            <a:r>
              <a:rPr b="1" dirty="0" lang="ru-RU" sz="2000">
                <a:solidFill>
                  <a:srgbClr val="2C2D2E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МЕДИЦИНСКОГО РАБОТНИКА</a:t>
            </a:r>
            <a:endParaRPr b="1" dirty="0" lang="ru-BY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C26F6-F18F-4532-A617-121D69C8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767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8FAEF-2C1E-48CD-9D28-9BADE79F81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329" t="5"/>
          <a:stretch/>
        </p:blipFill>
        <p:spPr>
          <a:xfrm>
            <a:off x="1463146" y="3655800"/>
            <a:ext cx="3893992" cy="46880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0E4A6B-60B6-4F13-B600-99BC8F6F4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" t="6"/>
          <a:stretch/>
        </p:blipFill>
        <p:spPr>
          <a:xfrm>
            <a:off x="4180504" y="1092406"/>
            <a:ext cx="8011496" cy="26979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9699F0-38E6-4B53-8195-5A46F6207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 t="95"/>
          <a:stretch/>
        </p:blipFill>
        <p:spPr>
          <a:xfrm>
            <a:off x="8074496" y="3553147"/>
            <a:ext cx="4169322" cy="4242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367742-D448-46E3-8BFC-F6E191D9A7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6" t="41"/>
          <a:stretch/>
        </p:blipFill>
        <p:spPr>
          <a:xfrm>
            <a:off x="4961008" y="3611639"/>
            <a:ext cx="3362856" cy="41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66802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0">
            <a:extLst>
              <a:ext uri="{FF2B5EF4-FFF2-40B4-BE49-F238E27FC236}">
                <a16:creationId xmlns:a16="http://schemas.microsoft.com/office/drawing/2014/main" id="{3C828922-3FC5-4941-9BD6-024A9956F6FB}"/>
              </a:ext>
            </a:extLst>
          </p:cNvPr>
          <p:cNvSpPr txBox="1">
            <a:spLocks/>
          </p:cNvSpPr>
          <p:nvPr/>
        </p:nvSpPr>
        <p:spPr>
          <a:xfrm>
            <a:off x="7544382" y="-54294"/>
            <a:ext cx="4869831" cy="1286948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НОВЫЙ ГОД </a:t>
            </a:r>
            <a:endParaRPr b="1" dirty="0" lang="ru-BY" sz="28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6D205C-C965-49F1-9717-425D05407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41" y="993228"/>
            <a:ext cx="51435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8160B7-940A-424D-8EB4-26905038D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-156341" y="-54294"/>
            <a:ext cx="3577458" cy="3081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28204-A8AD-478B-8B66-869C10AB3116}"/>
              </a:ext>
            </a:extLst>
          </p:cNvPr>
          <p:cNvPicPr>
            <a:picLocks noChangeAspect="1"/>
          </p:cNvPicPr>
          <p:nvPr/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7" y="-402020"/>
            <a:ext cx="2571750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9149D7-C3A1-431D-8291-B48D047F5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24" y="1228412"/>
            <a:ext cx="4484489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20652D-CB6E-4855-AD0C-1E12077A32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/>
          <a:stretch/>
        </p:blipFill>
        <p:spPr>
          <a:xfrm>
            <a:off x="5918007" y="-148173"/>
            <a:ext cx="2736599" cy="3015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201FF2-3694-497A-A530-DD001CBB07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03" y="2867328"/>
            <a:ext cx="3641313" cy="47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7439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0">
            <a:extLst>
              <a:ext uri="{FF2B5EF4-FFF2-40B4-BE49-F238E27FC236}">
                <a16:creationId xmlns:a16="http://schemas.microsoft.com/office/drawing/2014/main" id="{3C828922-3FC5-4941-9BD6-024A9956F6FB}"/>
              </a:ext>
            </a:extLst>
          </p:cNvPr>
          <p:cNvSpPr txBox="1">
            <a:spLocks/>
          </p:cNvSpPr>
          <p:nvPr/>
        </p:nvSpPr>
        <p:spPr>
          <a:xfrm>
            <a:off x="6936828" y="622738"/>
            <a:ext cx="5255172" cy="1734207"/>
          </a:xfrm>
          <a:prstGeom prst="rect">
            <a:avLst/>
          </a:prstGeom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Марафон под девизом «Здоровому образу жизни — да!», </a:t>
            </a:r>
          </a:p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(«</a:t>
            </a:r>
            <a:r>
              <a:rPr b="1" dirty="0" err="1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PROалкоголь</a:t>
            </a: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: без мифов и фейков»).</a:t>
            </a:r>
            <a:endParaRPr b="1" dirty="0" lang="ru-BY" sz="28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E0B0F-3045-4FE9-8C69-B793515F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0"/>
            <a:ext cx="6858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636100-520F-44DF-A2A9-D05D26B0F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 t="142"/>
          <a:stretch/>
        </p:blipFill>
        <p:spPr>
          <a:xfrm>
            <a:off x="6693119" y="2979683"/>
            <a:ext cx="5143500" cy="34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9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2F84-4523-938D-7048-7989D13B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ПОВЕСТКА ДНЯ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E6EC1-82C6-9E34-C2C6-711E675DD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0" y="0"/>
            <a:ext cx="8341360" cy="6858000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отчете профсоюзного комитета первичной профсоюзной организации учреждения здравоохранения «Минский городской клинический онкологический центр» за 2024 год.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отчете ревизионной комиссии первичной профсоюзной организации учреждения здравоохранения «Минский городской клинический онкологический центр» за 2024 год.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в составе профсоюзного комитета первичной профсоюзной организации учреждения здравоохранения «Минский городской клинический онкологический центр».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уточненной сметы доходов и расходов первичной профсоюзной организации учреждения здравоохранения «Минский городской клинический онкологический центр» на 2024 год.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отчета об исполнении сметы профсоюзного бюджета первичной профсоюзной организации учреждения здравоохранения «Минский городской клинический онкологический центр» за 2024 год.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сметы доходов и расходов первичной профсоюзной организации учреждения здравоохранения «Минский городской клинический онкологический центр» на 2025 год.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Положения о фонде помощи первичной профсоюзной организации учреждения здравоохранения «Минский городской клинический онкологический центр».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выполнения Коллективного договора в учреждении здравоохранения «Минский городской клинический онкологический центр» за 2022 - 2025 годы.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Коллективного договора учреждения здравоохранения «Минский городской клинический онкологический центр» на 2025 – 2028 годы.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принятии Коллективного договора учреждения здравоохранения «Минский городской клинический онкологический центр» на 2025 – 2028 годы.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подписании и регистрации Коллективного договора учреждения здравоохранения «Минский городской клинический онкологический центр» на 2025 – 2028 годы.</a:t>
            </a:r>
            <a:endParaRPr lang="ru-BY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25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19AAEC-7B6F-4403-4CB9-BD7F89F1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30" y="4682357"/>
            <a:ext cx="8489731" cy="19999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спустя 80 лет память об этих событиях заставляет сжиматься сердца, вновь испытывать горечь потерь и радость освобождения, и невероятный накал борьбы за жизнь, за нашу Победу. Цена Великой Победы - наша общая боль. Общая для всех народов, приговоренных гитлеровской Германией к смерти. Белорусы чувствуют ее, как никто другой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80 лет освобождения Беларуси от немецко-фашистских ...">
            <a:extLst>
              <a:ext uri="{FF2B5EF4-FFF2-40B4-BE49-F238E27FC236}">
                <a16:creationId xmlns:a16="http://schemas.microsoft.com/office/drawing/2014/main" id="{5D09D463-86ED-46D4-801C-E82D8D08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89" y="464776"/>
            <a:ext cx="5858012" cy="40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976577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4E994AB2-AD61-D36D-1509-DFE9F196B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486369-1302-4D0A-A445-836FA839E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t="52"/>
          <a:stretch/>
        </p:blipFill>
        <p:spPr>
          <a:xfrm>
            <a:off x="8142515" y="-156010"/>
            <a:ext cx="4147457" cy="72523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C6D40A-2F00-4989-AE92-7056ACED0E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t="15"/>
          <a:stretch/>
        </p:blipFill>
        <p:spPr>
          <a:xfrm>
            <a:off x="-65313" y="0"/>
            <a:ext cx="3945713" cy="69716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A98488-9B03-49B5-AE5F-8E9AD2D11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83" y="0"/>
            <a:ext cx="4824518" cy="36183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419292-FAC3-475F-B844-0F3B8DD41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70" y="3429000"/>
            <a:ext cx="4889831" cy="3667374"/>
          </a:xfrm>
          <a:prstGeom prst="rect">
            <a:avLst/>
          </a:prstGeom>
        </p:spPr>
      </p:pic>
      <p:sp>
        <p:nvSpPr>
          <p:cNvPr id="15" name="Заголовок 10">
            <a:extLst>
              <a:ext uri="{FF2B5EF4-FFF2-40B4-BE49-F238E27FC236}">
                <a16:creationId xmlns:a16="http://schemas.microsoft.com/office/drawing/2014/main" id="{2BC0ED31-6408-4C5F-87C4-D843C7954DD2}"/>
              </a:ext>
            </a:extLst>
          </p:cNvPr>
          <p:cNvSpPr txBox="1">
            <a:spLocks/>
          </p:cNvSpPr>
          <p:nvPr/>
        </p:nvSpPr>
        <p:spPr>
          <a:xfrm>
            <a:off x="8708231" y="268014"/>
            <a:ext cx="3341369" cy="914401"/>
          </a:xfrm>
          <a:prstGeom prst="rect">
            <a:avLst/>
          </a:prstGeom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2800">
                <a:solidFill>
                  <a:srgbClr val="2C2D2E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 Победой в сердце - с Победой в душе!</a:t>
            </a:r>
            <a:endParaRPr b="1" dirty="0" lang="ru-BY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009603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9278ED-CBE8-41B0-A62F-7F39F8619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/>
          <a:stretch/>
        </p:blipFill>
        <p:spPr>
          <a:xfrm>
            <a:off x="0" y="-110360"/>
            <a:ext cx="12192000" cy="6968359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157713C-AE51-4408-8D03-CFFF5CE5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367" y="6286500"/>
            <a:ext cx="9177265" cy="4014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dirty="0" lang="ru-RU" sz="2000">
                <a:solidFill>
                  <a:srgbClr val="2C2D2E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</a:t>
            </a:r>
            <a:r>
              <a:rPr dirty="0" lang="ru-RU" sz="2000">
                <a:solidFill>
                  <a:srgbClr val="2C2D2E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елегация МГКОЦ на военном параде, посвященном Дню Независимости Республики Беларусь</a:t>
            </a:r>
            <a:endParaRPr dirty="0" lang="ru-BY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447666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4E994AB2-AD61-D36D-1509-DFE9F196B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82CD7C-9EAC-4DEC-BFC0-61C1C9DB5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52" y="1828787"/>
            <a:ext cx="51435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4C1F88-D944-4524-9489-DDD9BCC3D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" l="37" t="15"/>
          <a:stretch/>
        </p:blipFill>
        <p:spPr>
          <a:xfrm>
            <a:off x="-29520" y="0"/>
            <a:ext cx="7042981" cy="2129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2264E3-90D9-435B-BA39-A15DC2DBF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40" y="99770"/>
            <a:ext cx="4610712" cy="3458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FDFA47-C901-4416-B02A-291061A8F066}"/>
              </a:ext>
            </a:extLst>
          </p:cNvPr>
          <p:cNvPicPr>
            <a:picLocks noChangeAspect="1"/>
          </p:cNvPicPr>
          <p:nvPr/>
        </p:nvPicPr>
        <p:blipFill>
          <a:blip cstate="hq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20" y="3938753"/>
            <a:ext cx="4241875" cy="3181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EDF0D5-1933-49AB-8638-1ECE563E750B}"/>
              </a:ext>
            </a:extLst>
          </p:cNvPr>
          <p:cNvPicPr>
            <a:picLocks noChangeAspect="1"/>
          </p:cNvPicPr>
          <p:nvPr/>
        </p:nvPicPr>
        <p:blipFill>
          <a:blip cstate="hq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63" y="1958228"/>
            <a:ext cx="3842863" cy="29910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8A3C20-A2F5-4257-A72E-C608D4DA86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1" y="1958228"/>
            <a:ext cx="4155071" cy="5540095"/>
          </a:xfrm>
          <a:prstGeom prst="rect">
            <a:avLst/>
          </a:prstGeom>
        </p:spPr>
      </p:pic>
      <p:sp>
        <p:nvSpPr>
          <p:cNvPr id="19" name="Заголовок 10">
            <a:extLst>
              <a:ext uri="{FF2B5EF4-FFF2-40B4-BE49-F238E27FC236}">
                <a16:creationId xmlns:a16="http://schemas.microsoft.com/office/drawing/2014/main" id="{643659B1-AC5C-46E1-90AE-647B2AF690F9}"/>
              </a:ext>
            </a:extLst>
          </p:cNvPr>
          <p:cNvSpPr txBox="1">
            <a:spLocks/>
          </p:cNvSpPr>
          <p:nvPr/>
        </p:nvSpPr>
        <p:spPr>
          <a:xfrm>
            <a:off x="0" y="6183974"/>
            <a:ext cx="3842863" cy="502920"/>
          </a:xfrm>
          <a:prstGeom prst="rect">
            <a:avLst/>
          </a:prstGeom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3600">
                <a:solidFill>
                  <a:srgbClr val="2C2D2E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Дорогами войны</a:t>
            </a:r>
            <a:endParaRPr b="1" dirty="0" lang="ru-BY" sz="3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3723393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F9E946-FD52-4732-B05D-B678BC7B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19" name="Заголовок 10">
            <a:extLst>
              <a:ext uri="{FF2B5EF4-FFF2-40B4-BE49-F238E27FC236}">
                <a16:creationId xmlns:a16="http://schemas.microsoft.com/office/drawing/2014/main" id="{09CCB8CB-27AE-468B-A372-7030DF55A647}"/>
              </a:ext>
            </a:extLst>
          </p:cNvPr>
          <p:cNvSpPr txBox="1">
            <a:spLocks/>
          </p:cNvSpPr>
          <p:nvPr/>
        </p:nvSpPr>
        <p:spPr>
          <a:xfrm>
            <a:off x="6330595" y="-262063"/>
            <a:ext cx="5861405" cy="1198180"/>
          </a:xfrm>
          <a:prstGeom prst="rect">
            <a:avLst/>
          </a:prstGeom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Поездка на Линию Сталина </a:t>
            </a:r>
            <a:endParaRPr b="1" dirty="0" lang="ru-BY" sz="28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E27FB9-04D5-4A0A-8919-D17A8F82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543"/>
            <a:ext cx="5901559" cy="44261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5E0B58-606B-4AD0-8569-C01A48081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" r="42" t="82"/>
          <a:stretch/>
        </p:blipFill>
        <p:spPr>
          <a:xfrm>
            <a:off x="5173608" y="1427017"/>
            <a:ext cx="7018392" cy="46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22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CF147-2482-6F95-CAC7-A7B552C1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3C367-08D7-29F8-D3C1-AD9EC258A75F}"/>
              </a:ext>
            </a:extLst>
          </p:cNvPr>
          <p:cNvSpPr txBox="1"/>
          <p:nvPr/>
        </p:nvSpPr>
        <p:spPr>
          <a:xfrm>
            <a:off x="-203200" y="409464"/>
            <a:ext cx="12192000" cy="584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4065" marR="75565" indent="381635" algn="ctr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2400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пути информирования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телекоммуникационная инфраструктура (прямой доступ в Интернет, подключение к локальной сети);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информационные ресурсы (профсоюзный информационный стенд, уголки профгруппоргов);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страничка первичной организации на сайте МГКОЦ в сети Интернет;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обмен информацией через электронную почту с другими первичками и вышестоящими профсоюзными организациями;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подписка на газету «Беларуск</a:t>
            </a:r>
            <a:r>
              <a:rPr lang="en-US" sz="1800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Час»;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проведение конференций, заседаний профкома;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-канал;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-чаты профкома, профоргов и внутри профгрупп.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56877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0">
            <a:extLst>
              <a:ext uri="{FF2B5EF4-FFF2-40B4-BE49-F238E27FC236}">
                <a16:creationId xmlns:a16="http://schemas.microsoft.com/office/drawing/2014/main" id="{09CCB8CB-27AE-468B-A372-7030DF55A647}"/>
              </a:ext>
            </a:extLst>
          </p:cNvPr>
          <p:cNvSpPr txBox="1">
            <a:spLocks/>
          </p:cNvSpPr>
          <p:nvPr/>
        </p:nvSpPr>
        <p:spPr>
          <a:xfrm>
            <a:off x="5202621" y="-136143"/>
            <a:ext cx="6989379" cy="1834476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Диалоговая площадка </a:t>
            </a:r>
          </a:p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«30 лет института президенства Республики Беларусь – 30 лет развития» </a:t>
            </a:r>
            <a:endParaRPr b="1" dirty="0" lang="ru-BY" sz="28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724883-CD95-4EEB-B91B-3DD187D96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 r="77"/>
          <a:stretch/>
        </p:blipFill>
        <p:spPr>
          <a:xfrm>
            <a:off x="-133350" y="0"/>
            <a:ext cx="5064579" cy="45066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E3B234-C41D-4272-9BE4-8ECB2B2FE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t="18"/>
          <a:stretch/>
        </p:blipFill>
        <p:spPr>
          <a:xfrm>
            <a:off x="6493135" y="2106762"/>
            <a:ext cx="5698865" cy="4751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2E4515-2934-4ABB-BADF-2FE84447A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" l="1" r="-1405" t="-3224"/>
          <a:stretch/>
        </p:blipFill>
        <p:spPr>
          <a:xfrm>
            <a:off x="2554224" y="2501343"/>
            <a:ext cx="3938911" cy="43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939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0">
            <a:extLst>
              <a:ext uri="{FF2B5EF4-FFF2-40B4-BE49-F238E27FC236}">
                <a16:creationId xmlns:a16="http://schemas.microsoft.com/office/drawing/2014/main" id="{09CCB8CB-27AE-468B-A372-7030DF55A647}"/>
              </a:ext>
            </a:extLst>
          </p:cNvPr>
          <p:cNvSpPr txBox="1">
            <a:spLocks/>
          </p:cNvSpPr>
          <p:nvPr/>
        </p:nvSpPr>
        <p:spPr>
          <a:xfrm>
            <a:off x="3298371" y="42641"/>
            <a:ext cx="8893629" cy="2210010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pc="-100" sz="5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Диалоговая площадка </a:t>
            </a:r>
          </a:p>
          <a:p>
            <a:pPr algn="ctr">
              <a:lnSpc>
                <a:spcPct val="100000"/>
              </a:lnSpc>
            </a:pPr>
            <a:r>
              <a:rPr b="1" dirty="0" lang="ru-RU" sz="28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«Наш выбор – сильная и процветающая Беларусь»!</a:t>
            </a:r>
            <a:endParaRPr b="1" dirty="0" lang="ru-BY" sz="2800">
              <a:solidFill>
                <a:schemeClr val="tx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C30564-C8EB-4569-91E2-DA0C6B102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/>
          <a:stretch/>
        </p:blipFill>
        <p:spPr>
          <a:xfrm>
            <a:off x="0" y="42641"/>
            <a:ext cx="3425467" cy="41224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C1B82-DDE5-4ABE-B48E-FC065D753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386880"/>
            <a:ext cx="4911870" cy="4051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D40685-3C30-47B3-8D29-44165AE4F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29" y="3348333"/>
            <a:ext cx="5126841" cy="34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1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66942-03F9-438D-9022-2293F929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B3B99E-4EE4-43CB-AA8B-A352F1E24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6EAEB-F572-4EED-834E-385234997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88" y="0"/>
            <a:ext cx="12909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6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8760" y="1298448"/>
            <a:ext cx="6876288" cy="3255264"/>
          </a:xfrm>
        </p:spPr>
        <p:txBody>
          <a:bodyPr anchor="ctr">
            <a:normAutofit/>
          </a:bodyPr>
          <a:lstStyle/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D9A464-3B0D-C9E4-9639-037E6B3E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8306" y="960156"/>
            <a:ext cx="2473694" cy="2400264"/>
          </a:xfrm>
          <a:prstGeom prst="rect">
            <a:avLst/>
          </a:prstGeom>
        </p:spPr>
      </p:pic>
      <p:pic>
        <p:nvPicPr>
          <p:cNvPr id="7" name="Объект 8">
            <a:extLst>
              <a:ext uri="{FF2B5EF4-FFF2-40B4-BE49-F238E27FC236}">
                <a16:creationId xmlns:a16="http://schemas.microsoft.com/office/drawing/2014/main" id="{E7D93CA9-C3B6-CB92-C32C-3001D4AF54D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48" y="3691673"/>
            <a:ext cx="3642163" cy="22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6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0725" y="231354"/>
            <a:ext cx="11322341" cy="6031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r>
              <a:rPr lang="ru-RU" sz="28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была направлена на выполнение решений: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VIII и </a:t>
            </a:r>
            <a:r>
              <a:rPr lang="en-US" sz="2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съезд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Федерации профсоюзов Беларуси;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Всебелорусского народного собрания;</a:t>
            </a:r>
          </a:p>
          <a:p>
            <a:pPr marL="0" indent="0">
              <a:buNone/>
            </a:pPr>
            <a:r>
              <a:rPr lang="ru-RU" sz="2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Программы основных направлений деятельности Белорусского профессионального союза работников здравоохранения на 2020-2025 годы;</a:t>
            </a:r>
          </a:p>
          <a:p>
            <a:pPr marL="0" indent="0">
              <a:buNone/>
            </a:pPr>
            <a:r>
              <a:rPr lang="ru-RU" sz="2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пленумов и президиумов вышестоящих профсоюзных организаций (Федерации профсоюзов Беларуси, Республиканского и Минского городского комитетов Белорусского профессионального союза работников здравоохранения);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ru-RU" sz="2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выстраивание взаимоотношения с нанимателем на принципах социального партнерства, диалога, сотрудничества в интересах членов профсоюза.</a:t>
            </a:r>
            <a:endParaRPr lang="ru-RU" sz="2800" b="0" i="0" u="none" strike="noStrike" spc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профсоюзного комитета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профсоюзного комитета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7756398" cy="807720"/>
          </a:xfrm>
        </p:spPr>
        <p:txBody>
          <a:bodyPr anchor="ctr"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профсоюзного комитета</a:t>
            </a: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комиссий: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 организационно-информационной работе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 общественному контролю по охране труда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 работе среди молодежи, женщин; охране семьи, материнства и детства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 культурно-массовой и физкультурно-оздоровительной работе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829893" y="1701660"/>
            <a:ext cx="3474720" cy="402336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Ревизионная комиссия: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профгрупп</a:t>
            </a:r>
          </a:p>
        </p:txBody>
      </p:sp>
    </p:spTree>
    <p:extLst>
      <p:ext uri="{BB962C8B-B14F-4D97-AF65-F5344CB8AC3E}">
        <p14:creationId xmlns:p14="http://schemas.microsoft.com/office/powerpoint/2010/main" val="295760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19AAEC-7B6F-4403-4CB9-BD7F89F1CC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725" y="453005"/>
            <a:ext cx="11392251" cy="813733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7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sz="27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ru-RU" sz="20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Эффективность совместной работы профессионального союза с социальным партнером определяется Коллективным договором. «Местная конституция» - стандартный инструмент, который дает людям возможность получить дополнительную социальную поддержку и на собственном опыте убедиться в значимости профсоюза.</a:t>
            </a:r>
            <a:br>
              <a:rPr lang="ru-RU" sz="20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</a:br>
            <a:b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sz="20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Действующий Коллективный договор был зарегистрирован в администрации Первомайского района г. Минска 22.02.2022 года № 38/22. За это время уже неоднократно вносились изменения и дополнения.</a:t>
            </a:r>
            <a:endParaRPr lang="x-none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0726" y="1497435"/>
            <a:ext cx="11526476" cy="5054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spc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коллективном договоре 11 разделов</a:t>
            </a:r>
            <a:r>
              <a:rPr lang="ru-RU" sz="18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x-none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ОБЩИЕ ПОЛОЖЕНИЯ</a:t>
            </a:r>
          </a:p>
          <a:p>
            <a:pPr marL="0" indent="0">
              <a:buNone/>
            </a:pPr>
            <a:r>
              <a:rPr lang="ru-RU" sz="16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ОПЛАТА ТРУДА И ЕГО РЕГУЛИРОВАНИЕ</a:t>
            </a:r>
            <a:endParaRPr lang="ru-RU" sz="1600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ГАРАНТИИ ЗАНЯТОСТИ</a:t>
            </a:r>
            <a:endParaRPr lang="ru-RU" sz="1600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РЕЖИМ ТРУДА И ОТДЫХА</a:t>
            </a:r>
            <a:endParaRPr lang="ru-RU" sz="1600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ОХРАНА ТРУДА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СОЦИАЛЬНАЯ ЗАЩИТА МОЛОДЕЖИ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x-none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МЕДИЦИНСКОЕ ОБСЛУЖИВАНИЕ. </a:t>
            </a:r>
            <a:r>
              <a:rPr lang="x-none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ОЗДОРОВЛЕНИЯ РАБОТНИКОВ</a:t>
            </a:r>
            <a:endParaRPr lang="x-none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КУЛЬТУРНО-МАССОВАЯ, ФИЗКУЛЬТУРНО-ОЗДОРАВИТЕЛЬНАЯ И СПОРТИВНАЯ РАБОТА</a:t>
            </a:r>
            <a:endParaRPr lang="ru-RU" sz="1600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ПРАВОВЫХ ГАРАНТИЙ ДЕЯТЕЛЬНОСТИ ПРОФКОМА И ПРОФСОЮЗНОГО АКТИВА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ОТВЕТСТВЕННОСТЬ СТОРОН ЗА НЕИСПОЛНЕНИЕ (НАРУШЕНИЕ) УСЛОВИЙ ДОГОВОРА</a:t>
            </a:r>
            <a:endParaRPr lang="ru-RU" sz="1600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РАЗРЕШЕНИЕ КОЛЛЕКТИВНЫХ ТРУДОВЫХ СПОРОВ</a:t>
            </a:r>
            <a:r>
              <a:rPr lang="ru-RU" sz="16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x-none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19AAEC-7B6F-4403-4CB9-BD7F89F1CC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117" y="3429000"/>
            <a:ext cx="11541526" cy="258590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основе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: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согласование документов касающихся соблюдения прав членов профсоюза (графиков работы (сменности), трудовых отпусков, содержания контрактов (изменений и дополнений в контракт), режима рабочего времени, документов по охране труда, вопросов установления и изменения форм, систем и размеров оплаты труда и др.);</a:t>
            </a:r>
            <a:b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</a:br>
            <a:b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анализ финансово-хозяйственной деятельности организации (порядке и условиях исчисления заработной платы; установление гарантий и компенсаций работникам; использование фонда заработной платы, в т.ч. использовании средств, запланированных в смете расходов на выплаты стимулирующего характера).</a:t>
            </a:r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9117" y="328504"/>
            <a:ext cx="11541526" cy="321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 отчетном периоде профком периодически проводил </a:t>
            </a:r>
            <a:r>
              <a:rPr lang="ru-RU" sz="2400" b="1" i="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общественный контроль</a:t>
            </a:r>
            <a:r>
              <a:rPr lang="ru-RU" sz="1800" b="0" i="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b="0" i="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за предоставлением трудовых отпусков работникам и соблюдением законодательства при их предоставлении;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 согласованием графиков работы (сменности);</a:t>
            </a:r>
            <a:endParaRPr lang="ru-RU" sz="1800" b="0" i="0" u="none" strike="noStrike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за состоянием учета граждан, нуждающихся в улучшении жилищных условий и учета граждан, желающих получить жилое помещение в общежитии;</a:t>
            </a:r>
          </a:p>
          <a:p>
            <a:pPr marL="0" indent="0">
              <a:buNone/>
            </a:pPr>
            <a:r>
              <a:rPr lang="ru-RU" sz="1800" b="0" i="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за порядком применения мер дисциплинарного взыскания;</a:t>
            </a:r>
          </a:p>
          <a:p>
            <a:pPr marL="0" indent="0">
              <a:buNone/>
            </a:pPr>
            <a:r>
              <a:rPr lang="ru-RU" sz="1800" b="0" i="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за применением контрактной формы найма.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4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41679" y="0"/>
            <a:ext cx="11125083" cy="6618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Контрактная форма найма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Заключено 98,0% (1169) контрактов от общего количества трудовых договоров.</a:t>
            </a:r>
          </a:p>
          <a:p>
            <a:pPr marL="0" indent="0">
              <a:buNone/>
            </a:pPr>
            <a:r>
              <a:rPr lang="ru-RU" sz="1800" b="1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Нормы в Коллективном договоре:</a:t>
            </a:r>
          </a:p>
          <a:p>
            <a:pPr marL="0" indent="0">
              <a:buNone/>
            </a:pPr>
            <a: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увеличен предпенсионный возраст;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определены категории работников, с которыми наниматель обязан продлевать, заключать новые контракты;</a:t>
            </a:r>
            <a:b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включен перечень обстоятельств, позволяющих работнику при их наличии досрочно расторгнуть контракт;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норма повышения тарифной ставки (оклада) работников от 30% до 50%.</a:t>
            </a:r>
          </a:p>
          <a:p>
            <a:pPr marL="0" indent="0">
              <a:buNone/>
            </a:pPr>
            <a:r>
              <a:rPr lang="ru-RU" sz="1800" b="1" spc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ониторинг профкомом: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соответствие формы и содержания контракта примерному контракту нанимателя с работником, утвержденному постановлением Совета Министров Республики Беларусь от 02.08.1999 г. №1180;</a:t>
            </a:r>
            <a:b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и сроки </a:t>
            </a:r>
            <a: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продление (заключение) контрактов;</a:t>
            </a:r>
            <a:b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подписи работников о получении на руки экземпляра контракта;</a:t>
            </a:r>
            <a:b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оформление приказов о заключении (продлении) контракта;</a:t>
            </a:r>
            <a:b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выполнение норм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Коллективного </a:t>
            </a:r>
            <a:r>
              <a:rPr lang="ru-RU" sz="1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договора.</a:t>
            </a:r>
            <a:endParaRPr lang="en-US" sz="18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За отчетный период обращений в комиссию по трудовым спорам не поступало.</a:t>
            </a:r>
            <a:endParaRPr lang="x-none" sz="2400" dirty="0"/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3EACE7D-D485-8FE0-5EC5-C5894E99CE7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5237" y="176212"/>
            <a:ext cx="11541526" cy="7043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 молодежи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отрудников в возрасте до 31 года в центре </a:t>
            </a:r>
            <a:r>
              <a:rPr lang="ru-RU" sz="18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20% (243 сотрудника)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общей списочной численности работников.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омиссия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работе среди молодежи, женщин, охране семьи, материнства и детства.</a:t>
            </a:r>
            <a:br>
              <a:rPr lang="ru-RU" sz="1800" b="1" spc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эффективности деятельности на основе усиления коллегиальности в работе;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прав и законных интересов молодежи в области труда, быта и отдыха;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необходимых условий труда и быта молодежи;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молодежи в активную профсоюзную деятельность, культурно-массовые мероприятия, занятия физической культурой, спортом и туризмом;</a:t>
            </a:r>
            <a:endParaRPr lang="x-none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74065" marR="75565" indent="381635" algn="just">
              <a:lnSpc>
                <a:spcPts val="1610"/>
              </a:lnSpc>
              <a:spcBef>
                <a:spcPts val="1500"/>
              </a:spcBef>
              <a:spcAft>
                <a:spcPts val="21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социализации молодежи в обществе, формирования активной гражданской позиции и патриотического воспитания молодого поколения, развития и совершенствования профессиональных и лидерских качеств, духовных ценностей и моральных ориентиров.</a:t>
            </a:r>
            <a:endParaRPr lang="ru-RU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156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5620</TotalTime>
  <Words>1699</Words>
  <Application>Microsoft Office PowerPoint</Application>
  <PresentationFormat>Широкоэкранный</PresentationFormat>
  <Paragraphs>242</Paragraphs>
  <Slides>39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Corbel</vt:lpstr>
      <vt:lpstr>Courier New</vt:lpstr>
      <vt:lpstr>Times New Roman</vt:lpstr>
      <vt:lpstr>Wingdings 2</vt:lpstr>
      <vt:lpstr>Рамка</vt:lpstr>
      <vt:lpstr>ОТЧЕТНАЯ ПРОФСОЮЗНАЯ КОНФЕРЕНЦИЯ</vt:lpstr>
      <vt:lpstr>ПРЕЗИДИУМ</vt:lpstr>
      <vt:lpstr>ПОВЕСТКА ДНЯ</vt:lpstr>
      <vt:lpstr>Презентация PowerPoint</vt:lpstr>
      <vt:lpstr>Председатель профсоюзного комитета  Заместитель председателя  Казначей  Члены профсоюзного комитета</vt:lpstr>
      <vt:lpstr>  Эффективность совместной работы профессионального союза с социальным партнером определяется Коллективным договором. «Местная конституция» - стандартный инструмент, который дает людям возможность получить дополнительную социальную поддержку и на собственном опыте убедиться в значимости профсоюза.  Действующий Коллективный договор был зарегистрирован в администрации Первомайского района г. Минска 22.02.2022 года № 38/22. За это время уже неоднократно вносились изменения и дополнения.</vt:lpstr>
      <vt:lpstr>На постоянной основе проводилось :  - согласование документов касающихся соблюдения прав членов профсоюза (графиков работы (сменности), трудовых отпусков, содержания контрактов (изменений и дополнений в контракт), режима рабочего времени, документов по охране труда, вопросов установления и изменения форм, систем и размеров оплаты труда и др.);  - анализ финансово-хозяйственной деятельности организации (порядке и условиях исчисления заработной платы; установление гарантий и компенсаций работникам; использование фонда заработной платы, в т.ч. использовании средств, запланированных в смете расходов на выплаты стимулирующего характера).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Поздравление с 90-летием бывшей сотрудницы учреждения, врача-рентгенолога Бабич  Нины Петровны, которая более 40 лет проработала в учреждении, став мудрым наставником для многих поколений сотрудников.</vt:lpstr>
      <vt:lpstr>Презентация PowerPoint</vt:lpstr>
      <vt:lpstr>Презентация PowerPoint</vt:lpstr>
      <vt:lpstr>Ислочь - парк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Даже спустя 80 лет память об этих событиях заставляет сжиматься сердца, вновь испытывать горечь потерь и радость освобождения, и невероятный накал борьбы за жизнь, за нашу Победу. Цена Великой Победы - наша общая боль. Общая для всех народов, приговоренных гитлеровской Германией к смерти. Белорусы чувствуют ее, как никто другой                                                                                                    А.Г.Лукашенко</vt:lpstr>
      <vt:lpstr>Презентация PowerPoint</vt:lpstr>
      <vt:lpstr>Делегация МГКОЦ на военном параде, посвященном Дню Независимости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Отчетная профсоюзная конференция</dc:title>
  <dc:creator>Aliaksandra V. Hauryliuk</dc:creator>
  <cp:lastModifiedBy>Olga S. Kapustina</cp:lastModifiedBy>
  <cp:revision>152</cp:revision>
  <cp:lastPrinted>2024-01-31T10:27:36Z</cp:lastPrinted>
  <dcterms:created xsi:type="dcterms:W3CDTF">2024-01-26T07:05:43Z</dcterms:created>
  <dcterms:modified xsi:type="dcterms:W3CDTF">2025-02-24T12:23:14Z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2644818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